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5" r:id="rId2"/>
  </p:sldMasterIdLst>
  <p:notesMasterIdLst>
    <p:notesMasterId r:id="rId57"/>
  </p:notesMasterIdLst>
  <p:handoutMasterIdLst>
    <p:handoutMasterId r:id="rId58"/>
  </p:handoutMasterIdLst>
  <p:sldIdLst>
    <p:sldId id="388" r:id="rId3"/>
    <p:sldId id="272" r:id="rId4"/>
    <p:sldId id="273" r:id="rId5"/>
    <p:sldId id="425" r:id="rId6"/>
    <p:sldId id="413" r:id="rId7"/>
    <p:sldId id="390" r:id="rId8"/>
    <p:sldId id="400" r:id="rId9"/>
    <p:sldId id="415" r:id="rId10"/>
    <p:sldId id="274" r:id="rId11"/>
    <p:sldId id="389" r:id="rId12"/>
    <p:sldId id="275" r:id="rId13"/>
    <p:sldId id="292" r:id="rId14"/>
    <p:sldId id="412" r:id="rId15"/>
    <p:sldId id="411" r:id="rId16"/>
    <p:sldId id="416" r:id="rId17"/>
    <p:sldId id="278" r:id="rId18"/>
    <p:sldId id="391" r:id="rId19"/>
    <p:sldId id="404" r:id="rId20"/>
    <p:sldId id="414" r:id="rId21"/>
    <p:sldId id="417" r:id="rId22"/>
    <p:sldId id="280" r:id="rId23"/>
    <p:sldId id="392" r:id="rId24"/>
    <p:sldId id="405" r:id="rId25"/>
    <p:sldId id="418" r:id="rId26"/>
    <p:sldId id="444" r:id="rId27"/>
    <p:sldId id="445" r:id="rId28"/>
    <p:sldId id="446" r:id="rId29"/>
    <p:sldId id="419" r:id="rId30"/>
    <p:sldId id="447" r:id="rId31"/>
    <p:sldId id="394" r:id="rId32"/>
    <p:sldId id="407" r:id="rId33"/>
    <p:sldId id="420" r:id="rId34"/>
    <p:sldId id="448" r:id="rId35"/>
    <p:sldId id="395" r:id="rId36"/>
    <p:sldId id="408" r:id="rId37"/>
    <p:sldId id="426" r:id="rId38"/>
    <p:sldId id="427" r:id="rId39"/>
    <p:sldId id="429" r:id="rId40"/>
    <p:sldId id="430" r:id="rId41"/>
    <p:sldId id="428" r:id="rId42"/>
    <p:sldId id="437" r:id="rId43"/>
    <p:sldId id="438" r:id="rId44"/>
    <p:sldId id="439" r:id="rId45"/>
    <p:sldId id="440" r:id="rId46"/>
    <p:sldId id="441" r:id="rId47"/>
    <p:sldId id="442" r:id="rId48"/>
    <p:sldId id="421" r:id="rId49"/>
    <p:sldId id="293" r:id="rId50"/>
    <p:sldId id="396" r:id="rId51"/>
    <p:sldId id="422" r:id="rId52"/>
    <p:sldId id="424" r:id="rId53"/>
    <p:sldId id="288" r:id="rId54"/>
    <p:sldId id="289" r:id="rId55"/>
    <p:sldId id="449" r:id="rId56"/>
  </p:sldIdLst>
  <p:sldSz cx="9144000" cy="6858000" type="screen4x3"/>
  <p:notesSz cx="6669088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E2A"/>
    <a:srgbClr val="000000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6" autoAdjust="0"/>
    <p:restoredTop sz="85125" autoAdjust="0"/>
  </p:normalViewPr>
  <p:slideViewPr>
    <p:cSldViewPr showGuides="1">
      <p:cViewPr varScale="1">
        <p:scale>
          <a:sx n="66" d="100"/>
          <a:sy n="66" d="100"/>
        </p:scale>
        <p:origin x="10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03/03/2024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03/03/2024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26397D-A9F7-4A33-9DD9-152F52109AF1}" type="slidenum">
              <a:rPr lang="en-US"/>
              <a:pPr/>
              <a:t>2</a:t>
            </a:fld>
            <a:endParaRPr lang="en-US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C783D-9B24-4314-9CD6-FC1FE5FC4952}" type="slidenum">
              <a:rPr lang="en-US"/>
              <a:pPr/>
              <a:t>18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19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311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AB5D7-7BF9-433A-8356-37845741CF8A}" type="slidenum">
              <a:rPr lang="en-US"/>
              <a:pPr/>
              <a:t>21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37ACFD-8740-4365-9A42-499905D8EDB6}" type="slidenum">
              <a:rPr lang="en-US"/>
              <a:pPr/>
              <a:t>23</a:t>
            </a:fld>
            <a:endParaRPr lang="en-US"/>
          </a:p>
        </p:txBody>
      </p:sp>
      <p:sp>
        <p:nvSpPr>
          <p:cNvPr id="596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784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431AD-0A44-484C-92EC-14CB29A92978}" type="slidenum">
              <a:rPr lang="en-US"/>
              <a:pPr/>
              <a:t>25</a:t>
            </a:fld>
            <a:endParaRPr lang="en-US"/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E6A2D-12E1-486D-80C7-13384FF4F8D3}" type="slidenum">
              <a:rPr lang="en-US"/>
              <a:pPr/>
              <a:t>27</a:t>
            </a:fld>
            <a:endParaRPr lang="en-US"/>
          </a:p>
        </p:txBody>
      </p:sp>
      <p:sp>
        <p:nvSpPr>
          <p:cNvPr id="599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8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5DB34-58E8-4608-8F7B-F789B830E8EA}" type="slidenum">
              <a:rPr lang="en-US"/>
              <a:pPr/>
              <a:t>29</a:t>
            </a:fld>
            <a:endParaRPr lang="en-US"/>
          </a:p>
        </p:txBody>
      </p:sp>
      <p:sp>
        <p:nvSpPr>
          <p:cNvPr id="60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51A560-26D5-4D37-9E15-C66EB9E3E3FE}" type="slidenum">
              <a:rPr lang="en-US"/>
              <a:pPr/>
              <a:t>31</a:t>
            </a:fld>
            <a:endParaRPr lang="en-US"/>
          </a:p>
        </p:txBody>
      </p:sp>
      <p:sp>
        <p:nvSpPr>
          <p:cNvPr id="60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8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840D0B-930B-41A6-898E-1F3B524119C6}" type="slidenum">
              <a:rPr lang="en-US"/>
              <a:pPr/>
              <a:t>33</a:t>
            </a:fld>
            <a:endParaRPr lang="en-US"/>
          </a:p>
        </p:txBody>
      </p:sp>
      <p:sp>
        <p:nvSpPr>
          <p:cNvPr id="607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83926-6EAF-4BA8-816F-DE9C59DDD33C}" type="slidenum">
              <a:rPr lang="en-US"/>
              <a:pPr/>
              <a:t>35</a:t>
            </a:fld>
            <a:endParaRPr lang="en-US"/>
          </a:p>
        </p:txBody>
      </p:sp>
      <p:sp>
        <p:nvSpPr>
          <p:cNvPr id="61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5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9863E2-FECA-49CB-996D-3677E4B5AA5E}" type="slidenum">
              <a:rPr lang="en-US"/>
              <a:pPr/>
              <a:t>3</a:t>
            </a:fld>
            <a:endParaRPr lang="en-US"/>
          </a:p>
        </p:txBody>
      </p:sp>
      <p:sp>
        <p:nvSpPr>
          <p:cNvPr id="60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37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40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41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19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42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39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43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837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44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70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45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91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46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3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5DB34-58E8-4608-8F7B-F789B830E8EA}" type="slidenum">
              <a:rPr lang="en-US"/>
              <a:pPr/>
              <a:t>48</a:t>
            </a:fld>
            <a:endParaRPr lang="en-US"/>
          </a:p>
        </p:txBody>
      </p:sp>
      <p:sp>
        <p:nvSpPr>
          <p:cNvPr id="60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380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EE7AD-B217-439C-A86A-4DF788676702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5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081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EE7AD-B217-439C-A86A-4DF78867670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EE7AD-B217-439C-A86A-4DF788676702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20966A-7629-4985-A78F-1B093AFB0A42}" type="slidenum">
              <a:rPr lang="en-US"/>
              <a:pPr/>
              <a:t>7</a:t>
            </a:fld>
            <a:endParaRPr lang="en-US"/>
          </a:p>
        </p:txBody>
      </p:sp>
      <p:sp>
        <p:nvSpPr>
          <p:cNvPr id="592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EFD92-4D6F-40A3-9F8C-F6516FAB7E49}" type="slidenum">
              <a:rPr lang="en-US"/>
              <a:pPr/>
              <a:t>9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42193C-8A17-41E1-8D4B-EAD9B8653096}" type="slidenum">
              <a:rPr lang="en-US"/>
              <a:pPr/>
              <a:t>11</a:t>
            </a:fld>
            <a:endParaRPr lang="en-US"/>
          </a:p>
        </p:txBody>
      </p:sp>
      <p:sp>
        <p:nvSpPr>
          <p:cNvPr id="590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5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28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DDA6F-1E87-4469-86CD-2DADF1B33639}" type="slidenum">
              <a:rPr lang="en-US"/>
              <a:pPr/>
              <a:t>16</a:t>
            </a:fld>
            <a:endParaRPr lang="en-US"/>
          </a:p>
        </p:txBody>
      </p:sp>
      <p:sp>
        <p:nvSpPr>
          <p:cNvPr id="593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026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9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647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101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6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00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5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20805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8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9E9F5D58-6BED-4D06-8A51-819B727B8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211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692" y="1752601"/>
            <a:ext cx="4149969" cy="4124325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9" y="1752601"/>
            <a:ext cx="4149969" cy="4124325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9E9F5D58-6BED-4D06-8A51-819B727B8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7607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07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4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4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3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0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07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630" y="225356"/>
            <a:ext cx="83086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630" y="1124745"/>
            <a:ext cx="820844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59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</p:sldLayoutIdLst>
  <p:transition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23" b="1">
          <a:solidFill>
            <a:schemeClr val="accent2"/>
          </a:solidFill>
          <a:latin typeface="Calibri"/>
          <a:ea typeface="Calibri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  <a:ea typeface="MS PGothic" panose="020B0600070205080204" pitchFamily="34" charset="-128"/>
          <a:cs typeface="MS PGothic" charset="0"/>
        </a:defRPr>
      </a:lvl5pPr>
      <a:lvl6pPr marL="422041"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</a:defRPr>
      </a:lvl6pPr>
      <a:lvl7pPr marL="844083"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</a:defRPr>
      </a:lvl7pPr>
      <a:lvl8pPr marL="1266124"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</a:defRPr>
      </a:lvl8pPr>
      <a:lvl9pPr marL="1688165" algn="l" rtl="0" eaLnBrk="1" fontAlgn="base" hangingPunct="1">
        <a:spcBef>
          <a:spcPct val="0"/>
        </a:spcBef>
        <a:spcAft>
          <a:spcPct val="0"/>
        </a:spcAft>
        <a:defRPr sz="3692">
          <a:solidFill>
            <a:schemeClr val="accent2"/>
          </a:solidFill>
          <a:latin typeface="Gill Sans" charset="0"/>
        </a:defRPr>
      </a:lvl9pPr>
    </p:titleStyle>
    <p:bodyStyle>
      <a:lvl1pPr marL="316531" indent="-316531" algn="l" rtl="0" eaLnBrk="1" fontAlgn="base" hangingPunct="1">
        <a:spcBef>
          <a:spcPct val="0"/>
        </a:spcBef>
        <a:spcAft>
          <a:spcPct val="0"/>
        </a:spcAft>
        <a:buClr>
          <a:schemeClr val="accent6">
            <a:lumMod val="60000"/>
            <a:lumOff val="40000"/>
          </a:schemeClr>
        </a:buClr>
        <a:buFont typeface="Arial"/>
        <a:buChar char="•"/>
        <a:defRPr sz="2215">
          <a:solidFill>
            <a:schemeClr val="tx1"/>
          </a:solidFill>
          <a:latin typeface="Calibri"/>
          <a:ea typeface="Calibri"/>
          <a:cs typeface="Calibri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lr>
          <a:schemeClr val="accent6">
            <a:lumMod val="60000"/>
            <a:lumOff val="40000"/>
          </a:schemeClr>
        </a:buClr>
        <a:buFont typeface="Courier New"/>
        <a:buChar char="o"/>
        <a:defRPr sz="2031">
          <a:solidFill>
            <a:schemeClr val="tx1"/>
          </a:solidFill>
          <a:latin typeface="Calibri"/>
          <a:ea typeface="Calibri"/>
          <a:cs typeface="Calibri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lr>
          <a:schemeClr val="accent6">
            <a:lumMod val="60000"/>
            <a:lumOff val="40000"/>
          </a:schemeClr>
        </a:buClr>
        <a:buFont typeface="Wingdings" charset="2"/>
        <a:buChar char="§"/>
        <a:defRPr sz="1846">
          <a:solidFill>
            <a:schemeClr val="tx1"/>
          </a:solidFill>
          <a:latin typeface="Calibri"/>
          <a:ea typeface="Calibri"/>
          <a:cs typeface="Calibri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–"/>
        <a:defRPr sz="1846">
          <a:solidFill>
            <a:schemeClr val="tx1"/>
          </a:solidFill>
          <a:latin typeface="+mn-lt"/>
          <a:ea typeface="Gill Sans"/>
          <a:cs typeface="Gill Sans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846">
          <a:solidFill>
            <a:schemeClr val="tx1"/>
          </a:solidFill>
          <a:latin typeface="+mn-lt"/>
          <a:ea typeface="Gill Sans"/>
          <a:cs typeface="Gill Sans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846">
          <a:solidFill>
            <a:schemeClr val="tx1"/>
          </a:solidFill>
          <a:latin typeface="+mn-lt"/>
          <a:ea typeface="ＭＳ Ｐゴシック" charset="-128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846">
          <a:solidFill>
            <a:schemeClr val="tx1"/>
          </a:solidFill>
          <a:latin typeface="+mn-lt"/>
          <a:ea typeface="ＭＳ Ｐゴシック" charset="-128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846">
          <a:solidFill>
            <a:schemeClr val="tx1"/>
          </a:solidFill>
          <a:latin typeface="+mn-lt"/>
          <a:ea typeface="ＭＳ Ｐゴシック" charset="-128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846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8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397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6 CN4005: 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Presentation skills 1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US" sz="4457" b="1" spc="-48" dirty="0">
              <a:solidFill>
                <a:srgbClr val="00CCCC"/>
              </a:solidFill>
              <a:latin typeface="Founders Grotesk Cond Bold"/>
              <a:cs typeface="Founders Grotesk Cond Bold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A15C82-80A4-4914-BD87-FC14105E0D0A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46161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Dr. Fadi Safieddine copyright 2024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00"/>
    </mc:Choice>
    <mc:Fallback xmlns="">
      <p:transition spd="slow" advTm="221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two?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What is the problem you see in the first part?</a:t>
            </a:r>
          </a:p>
          <a:p>
            <a:pPr marL="457200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559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to problem Two: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Body Language: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Eye contact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Outside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Laptop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At the wall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Looking at the slides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Looking nowhere.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Hands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Leg movement.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All these are signs of a lack of confidence.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76B2C785-29B7-4FA7-B301-EBA851CE0A8F}" type="slidenum">
              <a:rPr lang="en-US"/>
              <a:pPr/>
              <a:t>11</a:t>
            </a:fld>
            <a:endParaRPr lang="en-US" sz="1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599B663-6F15-4FB1-A14C-793FD21B4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4366" y="1414609"/>
            <a:ext cx="2709267" cy="3128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395" grpId="0" build="p" bldLvl="3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BD25-C203-4E8B-9466-B3DCD7B1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835A-005B-1101-99B5-431E6C598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BA70-7A36-4BC0-8D6B-8E376C0F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88" y="4200519"/>
            <a:ext cx="4533004" cy="2657481"/>
          </a:xfrm>
          <a:prstGeom prst="rect">
            <a:avLst/>
          </a:prstGeom>
        </p:spPr>
      </p:pic>
      <p:pic>
        <p:nvPicPr>
          <p:cNvPr id="1026" name="Picture 2" descr="Image result for martin luther king i have a dream">
            <a:extLst>
              <a:ext uri="{FF2B5EF4-FFF2-40B4-BE49-F238E27FC236}">
                <a16:creationId xmlns:a16="http://schemas.microsoft.com/office/drawing/2014/main" id="{3C6C8123-DD50-4BC7-A113-53CCC320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2" y="1551435"/>
            <a:ext cx="4163050" cy="28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FD503-AE96-4274-9697-CD8295130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798" y="1551435"/>
            <a:ext cx="5024388" cy="28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DD20-7251-1FBF-CD99-0AFFCE54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contact, even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763C-19D4-FE08-65DB-55D33E37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7319B-E742-90C9-43AD-5B76BADD0E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31CAB-4EE2-8E58-1235-9B4E4AA1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1156"/>
            <a:ext cx="3600450" cy="28765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B2FEE-1E4E-E8D6-E64F-6F3E7066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052736"/>
            <a:ext cx="4189090" cy="3157448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A03E726-EA10-726E-6E06-F25FD21F6836}"/>
              </a:ext>
            </a:extLst>
          </p:cNvPr>
          <p:cNvGrpSpPr/>
          <p:nvPr/>
        </p:nvGrpSpPr>
        <p:grpSpPr>
          <a:xfrm>
            <a:off x="931072" y="3191612"/>
            <a:ext cx="4752480" cy="3593339"/>
            <a:chOff x="997617" y="2631460"/>
            <a:chExt cx="4752480" cy="35933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547CF3-31C5-D563-866C-8E9DEA5C7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537" r="1929" b="-1"/>
            <a:stretch/>
          </p:blipFill>
          <p:spPr>
            <a:xfrm>
              <a:off x="997617" y="2631460"/>
              <a:ext cx="4752480" cy="35933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38E4D2-D826-6808-3309-70A1D3DDDBE0}"/>
                </a:ext>
              </a:extLst>
            </p:cNvPr>
            <p:cNvSpPr/>
            <p:nvPr/>
          </p:nvSpPr>
          <p:spPr bwMode="auto">
            <a:xfrm>
              <a:off x="1187624" y="5733256"/>
              <a:ext cx="115212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0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BD25-C203-4E8B-9466-B3DCD7B1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Eye contact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C65C74B8-5F9A-4CAC-8404-C03B987A1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" b="24444"/>
          <a:stretch/>
        </p:blipFill>
        <p:spPr>
          <a:xfrm>
            <a:off x="1115616" y="1268760"/>
            <a:ext cx="6336704" cy="478914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93E37-E6D8-CB84-99A5-1C3FE95A32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771800" y="2420888"/>
            <a:ext cx="648072" cy="64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B1031-8BD1-88C8-C811-8EAEE25E4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57" t="64354" r="7274" b="13039"/>
          <a:stretch/>
        </p:blipFill>
        <p:spPr>
          <a:xfrm>
            <a:off x="2627784" y="4437112"/>
            <a:ext cx="3524384" cy="25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3?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15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01" y="1844824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Number 3:</a:t>
            </a:r>
          </a:p>
        </p:txBody>
      </p:sp>
      <p:sp>
        <p:nvSpPr>
          <p:cNvPr id="574468" name="Rectangle 4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5872166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Security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In 2002, several computer companies realized the need for designing system security policy. The intention was to develop a clear strategy that would tackle all sorts of problems. It starts by looking at the physical threats such as fire, earthquake, floods, and burglary. The solution is to device a plan that the management  and employee are asked to get involved in. This would be by training management on performing periodical backups. This would work by performing a full electronic backup or print out of everything in the system. Also to train managers on doing periodical check up to the system against possible threats, such as…..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1B6CE617-896E-441E-A5A4-452641BCFC7E}" type="slidenum">
              <a:rPr lang="en-US"/>
              <a:pPr/>
              <a:t>16</a:t>
            </a:fld>
            <a:endParaRPr lang="en-US" sz="1400"/>
          </a:p>
        </p:txBody>
      </p:sp>
      <p:pic>
        <p:nvPicPr>
          <p:cNvPr id="6" name="Picture 2" descr="http://networksecuritysoftwar-e.com/wp-content/uploads/2010/12/network-security-software2.jpg"/>
          <p:cNvPicPr>
            <a:picLocks noChangeAspect="1" noChangeArrowheads="1"/>
          </p:cNvPicPr>
          <p:nvPr/>
        </p:nvPicPr>
        <p:blipFill rotWithShape="1">
          <a:blip r:embed="rId3" cstate="print"/>
          <a:srcRect l="14185" b="1342"/>
          <a:stretch/>
        </p:blipFill>
        <p:spPr bwMode="auto">
          <a:xfrm>
            <a:off x="6705445" y="152400"/>
            <a:ext cx="2404773" cy="18385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three?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Activity 3</a:t>
            </a:r>
            <a:r>
              <a:rPr lang="en-GB" sz="2800" dirty="0"/>
              <a:t>. 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57181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to Problem Three: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Use bullet points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Don’t read, but rather explain or expand.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notes are here to guide you!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&amp; Referencing your work.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848D1D76-4504-4FC5-99BF-495122E81F13}" type="slidenum">
              <a:rPr lang="en-US"/>
              <a:pPr/>
              <a:t>18</a:t>
            </a:fld>
            <a:endParaRPr lang="en-US" sz="1400"/>
          </a:p>
        </p:txBody>
      </p:sp>
      <p:pic>
        <p:nvPicPr>
          <p:cNvPr id="23554" name="Picture 2" descr="http://www.communicationskills.co.nz/wp-content/uploads/People-bo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2487" y="3212976"/>
            <a:ext cx="2728554" cy="24914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2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Risks:</a:t>
            </a:r>
          </a:p>
        </p:txBody>
      </p:sp>
      <p:pic>
        <p:nvPicPr>
          <p:cNvPr id="33794" name="Picture 2" descr="http://networksecuritysoftwar-e.com/wp-content/uploads/2010/12/network-security-software2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090605" y="186871"/>
            <a:ext cx="3012790" cy="2003185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19</a:t>
            </a:fld>
            <a:endParaRPr lang="en-US" sz="1400"/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6293" y="2175726"/>
            <a:ext cx="7787208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In early 2000, companies started taking Security policies more seriously (Simon, 2002).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Physical Threats: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Fire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Earthquake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Floods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Burglary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Strategies he recommended: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Backup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Why do you need presentation skills?</a:t>
            </a:r>
          </a:p>
        </p:txBody>
      </p:sp>
      <p:sp>
        <p:nvSpPr>
          <p:cNvPr id="569348" name="Rectangle 4"/>
          <p:cNvSpPr>
            <a:spLocks noGrp="1" noChangeArrowheads="1"/>
          </p:cNvSpPr>
          <p:nvPr>
            <p:ph idx="1"/>
          </p:nvPr>
        </p:nvSpPr>
        <p:spPr>
          <a:xfrm>
            <a:off x="291901" y="2059416"/>
            <a:ext cx="8229600" cy="4525963"/>
          </a:xfrm>
        </p:spPr>
        <p:txBody>
          <a:bodyPr/>
          <a:lstStyle/>
          <a:p>
            <a:r>
              <a:rPr lang="en-US" sz="2800" dirty="0"/>
              <a:t>Job Interviews</a:t>
            </a:r>
          </a:p>
          <a:p>
            <a:r>
              <a:rPr lang="en-US" sz="2800" dirty="0"/>
              <a:t>Education</a:t>
            </a:r>
          </a:p>
          <a:p>
            <a:r>
              <a:rPr lang="en-US" sz="2800" dirty="0"/>
              <a:t>Employment</a:t>
            </a:r>
          </a:p>
          <a:p>
            <a:r>
              <a:rPr lang="en-US" sz="2800" dirty="0"/>
              <a:t>Personal development:</a:t>
            </a:r>
          </a:p>
          <a:p>
            <a:pPr lvl="1"/>
            <a:r>
              <a:rPr lang="en-US" sz="2400" dirty="0"/>
              <a:t>Conquering your fear.</a:t>
            </a:r>
          </a:p>
          <a:p>
            <a:pPr lvl="1"/>
            <a:r>
              <a:rPr lang="en-US" sz="2400" dirty="0"/>
              <a:t>Building confidence.</a:t>
            </a:r>
          </a:p>
          <a:p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9F45F3ED-5625-4881-BD64-DB5344A8D4C3}" type="slidenum">
              <a:rPr lang="en-US"/>
              <a:pPr/>
              <a:t>2</a:t>
            </a:fld>
            <a:endParaRPr lang="en-US" sz="1400"/>
          </a:p>
        </p:txBody>
      </p:sp>
      <p:pic>
        <p:nvPicPr>
          <p:cNvPr id="569350" name="Picture 6" descr="BU0225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313363" y="2282825"/>
            <a:ext cx="3373437" cy="31003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uiExpand="1" build="p" bldLvl="2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4?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20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9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Number 4:</a:t>
            </a:r>
          </a:p>
        </p:txBody>
      </p:sp>
      <p:pic>
        <p:nvPicPr>
          <p:cNvPr id="578565" name="Picture 5" descr="pe01931_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04248" y="116633"/>
            <a:ext cx="2196767" cy="183989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2656E752-436B-4113-8BAF-E1B120A03CEB}" type="slidenum">
              <a:rPr lang="en-US"/>
              <a:pPr/>
              <a:t>21</a:t>
            </a:fld>
            <a:endParaRPr lang="en-US" sz="140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8022" y="1700808"/>
            <a:ext cx="8388424" cy="4495800"/>
          </a:xfrm>
        </p:spPr>
        <p:txBody>
          <a:bodyPr>
            <a:normAutofit/>
          </a:bodyPr>
          <a:lstStyle/>
          <a:p>
            <a:r>
              <a:rPr lang="en-US" sz="2800" b="1" dirty="0"/>
              <a:t>Security:</a:t>
            </a:r>
          </a:p>
          <a:p>
            <a:pPr lvl="1"/>
            <a:r>
              <a:rPr lang="en-US" sz="2400" dirty="0"/>
              <a:t>Is the protection of personal or organizational content.</a:t>
            </a:r>
          </a:p>
          <a:p>
            <a:pPr lvl="1"/>
            <a:r>
              <a:rPr lang="en-US" sz="2400" dirty="0"/>
              <a:t>It protects our privacy.</a:t>
            </a:r>
          </a:p>
          <a:p>
            <a:pPr lvl="1"/>
            <a:r>
              <a:rPr lang="en-US" sz="2400" dirty="0"/>
              <a:t>It costs companies lots of money.</a:t>
            </a:r>
          </a:p>
          <a:p>
            <a:pPr lvl="1"/>
            <a:r>
              <a:rPr lang="en-US" sz="2400" dirty="0"/>
              <a:t>Since 2002, researchers have been investigating better ways to improve our security.</a:t>
            </a:r>
          </a:p>
          <a:p>
            <a:pPr lvl="1"/>
            <a:r>
              <a:rPr lang="en-US" sz="2400" dirty="0"/>
              <a:t>Hackers have a variety of interests:</a:t>
            </a:r>
          </a:p>
          <a:p>
            <a:pPr lvl="2"/>
            <a:r>
              <a:rPr lang="en-US" sz="2000" dirty="0"/>
              <a:t>Financial gain</a:t>
            </a:r>
          </a:p>
          <a:p>
            <a:pPr lvl="2"/>
            <a:r>
              <a:rPr lang="en-US" sz="2000" dirty="0"/>
              <a:t>Just to impress us!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four?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 </a:t>
            </a:r>
            <a:r>
              <a:rPr lang="en-GB" dirty="0"/>
              <a:t>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1535041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to Problem four:</a:t>
            </a:r>
          </a:p>
        </p:txBody>
      </p:sp>
      <p:sp>
        <p:nvSpPr>
          <p:cNvPr id="579587" name="Rectangle 1027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4432006" cy="4525963"/>
          </a:xfrm>
        </p:spPr>
        <p:txBody>
          <a:bodyPr>
            <a:normAutofit/>
          </a:bodyPr>
          <a:lstStyle/>
          <a:p>
            <a:r>
              <a:rPr lang="en-US" sz="2400" dirty="0"/>
              <a:t>Reading from a paper is not professional.</a:t>
            </a:r>
          </a:p>
          <a:p>
            <a:pPr lvl="1"/>
            <a:r>
              <a:rPr lang="en-US" sz="2000" dirty="0"/>
              <a:t>Use cards</a:t>
            </a:r>
          </a:p>
          <a:p>
            <a:r>
              <a:rPr lang="en-US" sz="2400" dirty="0"/>
              <a:t>Other extremes that are included under this category:</a:t>
            </a:r>
          </a:p>
          <a:p>
            <a:pPr lvl="1"/>
            <a:r>
              <a:rPr lang="en-US" sz="2000" dirty="0"/>
              <a:t>Talking forever on same slide.</a:t>
            </a:r>
          </a:p>
          <a:p>
            <a:pPr lvl="1"/>
            <a:r>
              <a:rPr lang="en-US" sz="2000" dirty="0"/>
              <a:t>Time sharing when presenting in groups!!!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BBAA4E86-353D-425C-BF06-603E1F230F8C}" type="slidenum">
              <a:rPr lang="en-US"/>
              <a:pPr/>
              <a:t>23</a:t>
            </a:fld>
            <a:endParaRPr lang="en-US" sz="1400"/>
          </a:p>
        </p:txBody>
      </p:sp>
      <p:pic>
        <p:nvPicPr>
          <p:cNvPr id="8" name="Picture 2" descr="http://3.bp.blogspot.com/-XWzi_Qf2Uzw/TisLUgNPzDI/AAAAAAAAE1w/JRn_G5vef78/s1600/FE_DA_080428anxiety_517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205" y="1525308"/>
            <a:ext cx="3353595" cy="22357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5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7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5?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24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16832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7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Problem Number 5: Group Presentation</a:t>
            </a:r>
          </a:p>
        </p:txBody>
      </p:sp>
      <p:pic>
        <p:nvPicPr>
          <p:cNvPr id="576517" name="Picture 5" descr="bs00554_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444208" y="1694863"/>
            <a:ext cx="2509286" cy="218673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92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9E9F5D58-6BED-4D06-8A51-819B727B8DAA}" type="slidenum">
              <a:rPr lang="en-GB" smtClean="0"/>
              <a:pPr/>
              <a:t>25</a:t>
            </a:fld>
            <a:endParaRPr lang="en-US" sz="140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528" y="1340768"/>
            <a:ext cx="6300192" cy="4495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Security:</a:t>
            </a:r>
          </a:p>
          <a:p>
            <a:pPr lvl="1"/>
            <a:r>
              <a:rPr lang="en-US" sz="2400" dirty="0"/>
              <a:t>Is the protection of personal or organizational content.</a:t>
            </a:r>
          </a:p>
          <a:p>
            <a:pPr lvl="1"/>
            <a:r>
              <a:rPr lang="en-US" sz="2400" dirty="0"/>
              <a:t>It protects our privacy.</a:t>
            </a:r>
          </a:p>
          <a:p>
            <a:pPr lvl="1"/>
            <a:r>
              <a:rPr lang="en-US" sz="2400" dirty="0"/>
              <a:t>It costs companies lots of money.</a:t>
            </a:r>
          </a:p>
          <a:p>
            <a:pPr lvl="1"/>
            <a:r>
              <a:rPr lang="en-US" sz="2400" dirty="0"/>
              <a:t>Since 2002, researchers have been investigating better ways to improve our security.</a:t>
            </a:r>
          </a:p>
          <a:p>
            <a:pPr lvl="1"/>
            <a:r>
              <a:rPr lang="en-US" sz="2400" dirty="0"/>
              <a:t>Hackers have a variety of interests:</a:t>
            </a:r>
          </a:p>
          <a:p>
            <a:pPr lvl="2"/>
            <a:r>
              <a:rPr lang="en-US" sz="2000" dirty="0"/>
              <a:t>Financial gain</a:t>
            </a:r>
          </a:p>
          <a:p>
            <a:pPr lvl="2"/>
            <a:r>
              <a:rPr lang="en-US" sz="2000" dirty="0"/>
              <a:t>Just to impress us!</a:t>
            </a:r>
          </a:p>
          <a:p>
            <a:pPr lvl="1">
              <a:buFont typeface="Wingdings" pitchFamily="2" charset="2"/>
              <a:buNone/>
            </a:pPr>
            <a:endParaRPr 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76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76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five?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33098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to Problem five: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464803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800" dirty="0"/>
              <a:t>Taking turns in a group presentation.</a:t>
            </a:r>
          </a:p>
          <a:p>
            <a:pPr>
              <a:buFont typeface="Wingdings" pitchFamily="2" charset="2"/>
              <a:buNone/>
            </a:pPr>
            <a:endParaRPr lang="en-US" sz="2800" dirty="0"/>
          </a:p>
          <a:p>
            <a:pPr>
              <a:buFont typeface="Wingdings" pitchFamily="2" charset="2"/>
              <a:buNone/>
            </a:pPr>
            <a:r>
              <a:rPr lang="en-US" sz="2800" dirty="0"/>
              <a:t>Remember to include greetings to the audience.</a:t>
            </a: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92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9E9F5D58-6BED-4D06-8A51-819B727B8DAA}" type="slidenum">
              <a:rPr lang="en-GB" smtClean="0"/>
              <a:pPr/>
              <a:t>27</a:t>
            </a:fld>
            <a:endParaRPr lang="en-US" sz="1400"/>
          </a:p>
        </p:txBody>
      </p:sp>
      <p:pic>
        <p:nvPicPr>
          <p:cNvPr id="15362" name="Picture 2" descr="http://www.37signals.com/svn/images/seed2-audien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060849"/>
            <a:ext cx="3019687" cy="2021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6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7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77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39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6?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28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903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Number 6: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92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9E9F5D58-6BED-4D06-8A51-819B727B8DAA}" type="slidenum">
              <a:rPr lang="en-GB" smtClean="0"/>
              <a:pPr/>
              <a:t>29</a:t>
            </a:fld>
            <a:endParaRPr lang="en-US" sz="1400"/>
          </a:p>
        </p:txBody>
      </p:sp>
      <p:pic>
        <p:nvPicPr>
          <p:cNvPr id="581637" name="Picture 5" descr="bs00559_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801604" y="1497676"/>
            <a:ext cx="2555875" cy="1447800"/>
          </a:xfr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FD3D7FA-29DD-68FA-5425-3795DA897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90" y="1249391"/>
            <a:ext cx="605381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Arial"/>
              <a:buChar char="•"/>
              <a:defRPr sz="2215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Courier New"/>
              <a:buChar char="o"/>
              <a:defRPr sz="2031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charset="2"/>
              <a:buChar char="§"/>
              <a:defRPr sz="1846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1846">
                <a:solidFill>
                  <a:schemeClr val="tx1"/>
                </a:solidFill>
                <a:latin typeface="+mn-lt"/>
                <a:ea typeface="Gill Sans"/>
                <a:cs typeface="Gill Sans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1846">
                <a:solidFill>
                  <a:schemeClr val="tx1"/>
                </a:solidFill>
                <a:latin typeface="+mn-lt"/>
                <a:ea typeface="Gill Sans"/>
                <a:cs typeface="Gill Sans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1846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1846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1846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1846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b="1" kern="0" dirty="0"/>
              <a:t>Security:</a:t>
            </a:r>
          </a:p>
          <a:p>
            <a:pPr lvl="1"/>
            <a:r>
              <a:rPr lang="en-US" sz="2400" kern="0" dirty="0"/>
              <a:t>Is the fortification of subjective or organizational content.</a:t>
            </a:r>
          </a:p>
          <a:p>
            <a:pPr lvl="1"/>
            <a:r>
              <a:rPr lang="en-US" sz="2400" kern="0" dirty="0"/>
              <a:t>It safeguards our privacy.</a:t>
            </a:r>
          </a:p>
          <a:p>
            <a:pPr lvl="1"/>
            <a:r>
              <a:rPr lang="en-US" sz="2400" kern="0" dirty="0"/>
              <a:t>There is a high monetary costs linked to it.</a:t>
            </a:r>
          </a:p>
          <a:p>
            <a:pPr lvl="1"/>
            <a:r>
              <a:rPr lang="en-US" sz="2400" kern="0" dirty="0"/>
              <a:t>Since 2002, researchers have been scrutinizing better ways for enhancement of our security.</a:t>
            </a:r>
          </a:p>
          <a:p>
            <a:pPr lvl="1"/>
            <a:r>
              <a:rPr lang="en-US" sz="2400" kern="0" dirty="0"/>
              <a:t>Hackers have a diversity of interests:</a:t>
            </a:r>
          </a:p>
          <a:p>
            <a:pPr lvl="2"/>
            <a:r>
              <a:rPr lang="en-US" sz="2000" kern="0" dirty="0"/>
              <a:t>Monetarist gain</a:t>
            </a:r>
          </a:p>
          <a:p>
            <a:pPr lvl="2"/>
            <a:r>
              <a:rPr lang="en-US" sz="2000" kern="0" dirty="0"/>
              <a:t>Just to impress us!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  <p:sp>
        <p:nvSpPr>
          <p:cNvPr id="604163" name="Rectangle 1027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4720038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My experience is that telling students their mistakes doesn’t help.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Showing them how not to present helps.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I’ll present some of the common mistakes, and you be given a chance to guess the problems.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I’ll be presenting nine common problems.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C8248261-6046-4FF6-A438-154DC610F84E}" type="slidenum">
              <a:rPr lang="en-US"/>
              <a:pPr/>
              <a:t>3</a:t>
            </a:fld>
            <a:endParaRPr lang="en-US" sz="1400"/>
          </a:p>
        </p:txBody>
      </p:sp>
      <p:pic>
        <p:nvPicPr>
          <p:cNvPr id="6" name="Picture 5" descr="404898_3064448381214_1563656222_2873765_433082657_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9795" y="1988840"/>
            <a:ext cx="2667896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3" grpId="0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six?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Activity 6. </a:t>
            </a:r>
            <a:r>
              <a:rPr lang="en-GB" sz="2800" dirty="0"/>
              <a:t>What is the problem here?</a:t>
            </a:r>
          </a:p>
          <a:p>
            <a:pPr lvl="1"/>
            <a:r>
              <a:rPr lang="en-GB" sz="2400" dirty="0"/>
              <a:t>Answer the question and come back for part 7.</a:t>
            </a:r>
          </a:p>
        </p:txBody>
      </p:sp>
    </p:spTree>
    <p:extLst>
      <p:ext uri="{BB962C8B-B14F-4D97-AF65-F5344CB8AC3E}">
        <p14:creationId xmlns:p14="http://schemas.microsoft.com/office/powerpoint/2010/main" val="125083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to Problem six: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455789" y="1748904"/>
            <a:ext cx="5196331" cy="4525963"/>
          </a:xfrm>
        </p:spPr>
        <p:txBody>
          <a:bodyPr/>
          <a:lstStyle/>
          <a:p>
            <a:r>
              <a:rPr lang="en-US" sz="2800" dirty="0"/>
              <a:t>Rehearsing!!!</a:t>
            </a:r>
          </a:p>
          <a:p>
            <a:pPr lvl="1"/>
            <a:r>
              <a:rPr lang="en-US" sz="2400" dirty="0"/>
              <a:t>Using difficult words that I cannot pronounce right!</a:t>
            </a:r>
          </a:p>
          <a:p>
            <a:pPr lvl="1"/>
            <a:r>
              <a:rPr lang="en-US" sz="2400" dirty="0"/>
              <a:t>Using examples out of your head.</a:t>
            </a:r>
          </a:p>
          <a:p>
            <a:pPr lvl="1"/>
            <a:r>
              <a:rPr lang="en-US" sz="2400" dirty="0"/>
              <a:t>Repeating </a:t>
            </a:r>
          </a:p>
          <a:p>
            <a:pPr lvl="1"/>
            <a:r>
              <a:rPr lang="en-US" sz="2400" dirty="0"/>
              <a:t>Not remembering what to say</a:t>
            </a:r>
          </a:p>
          <a:p>
            <a:pPr lvl="1"/>
            <a:r>
              <a:rPr lang="en-US" sz="2400" dirty="0"/>
              <a:t>Not a presentation form of talking (like talking to your friends)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B28ED9E9-0E62-4792-A55A-63E8F6DFF5E9}" type="slidenum">
              <a:rPr lang="en-US"/>
              <a:pPr/>
              <a:t>31</a:t>
            </a:fld>
            <a:endParaRPr lang="en-US" sz="1400"/>
          </a:p>
        </p:txBody>
      </p:sp>
      <p:pic>
        <p:nvPicPr>
          <p:cNvPr id="11266" name="Picture 2" descr="http://www.visualphotos.com/photo/1x4475594/Businessman_Nervous_Before_Presentation_700-00286716.jpg"/>
          <p:cNvPicPr>
            <a:picLocks noChangeAspect="1" noChangeArrowheads="1"/>
          </p:cNvPicPr>
          <p:nvPr/>
        </p:nvPicPr>
        <p:blipFill>
          <a:blip r:embed="rId4" cstate="print"/>
          <a:srcRect r="454" b="5434"/>
          <a:stretch>
            <a:fillRect/>
          </a:stretch>
        </p:blipFill>
        <p:spPr bwMode="auto">
          <a:xfrm>
            <a:off x="5724128" y="1555467"/>
            <a:ext cx="3063854" cy="24342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4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 build="p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7?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32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01" y="1844824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Number 7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4427984" y="1500174"/>
            <a:ext cx="4301650" cy="4525963"/>
          </a:xfrm>
        </p:spPr>
        <p:txBody>
          <a:bodyPr/>
          <a:lstStyle/>
          <a:p>
            <a:r>
              <a:rPr lang="en-US" sz="2800" dirty="0"/>
              <a:t>Security:</a:t>
            </a:r>
          </a:p>
          <a:p>
            <a:pPr lvl="1"/>
            <a:r>
              <a:rPr lang="en-US" sz="2400" dirty="0"/>
              <a:t>It is important to protect the company.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92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9E9F5D58-6BED-4D06-8A51-819B727B8DAA}" type="slidenum">
              <a:rPr lang="en-GB" smtClean="0"/>
              <a:pPr/>
              <a:t>33</a:t>
            </a:fld>
            <a:endParaRPr lang="en-US" sz="1400" dirty="0"/>
          </a:p>
        </p:txBody>
      </p:sp>
      <p:pic>
        <p:nvPicPr>
          <p:cNvPr id="606214" name="Picture 6" descr="j0363638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14366" y="1130320"/>
            <a:ext cx="3810000" cy="3719512"/>
          </a:xfrm>
        </p:spPr>
      </p:pic>
      <p:sp>
        <p:nvSpPr>
          <p:cNvPr id="606215" name="Text Box 7"/>
          <p:cNvSpPr txBox="1">
            <a:spLocks noChangeArrowheads="1"/>
          </p:cNvSpPr>
          <p:nvPr/>
        </p:nvSpPr>
        <p:spPr bwMode="auto">
          <a:xfrm>
            <a:off x="617984" y="5068996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By Fadi Safieddine</a:t>
            </a:r>
          </a:p>
        </p:txBody>
      </p:sp>
      <p:sp>
        <p:nvSpPr>
          <p:cNvPr id="606216" name="Text Box 8"/>
          <p:cNvSpPr txBox="1">
            <a:spLocks noChangeArrowheads="1"/>
          </p:cNvSpPr>
          <p:nvPr/>
        </p:nvSpPr>
        <p:spPr bwMode="auto">
          <a:xfrm>
            <a:off x="5076056" y="2852936"/>
            <a:ext cx="358140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It protects our privacy.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It cost company lots of money.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Hackers do it to impress us!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606217" name="WordArt 9"/>
          <p:cNvSpPr>
            <a:spLocks noChangeArrowheads="1" noChangeShapeType="1" noTextEdit="1"/>
          </p:cNvSpPr>
          <p:nvPr/>
        </p:nvSpPr>
        <p:spPr bwMode="auto">
          <a:xfrm>
            <a:off x="6516216" y="715983"/>
            <a:ext cx="1643063" cy="828675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76472"/>
              </a:avLst>
            </a:prstTxWarp>
            <a:scene3d>
              <a:camera prst="legacyPerspectiveFront">
                <a:rot lat="19799999" lon="19439998" rev="0"/>
              </a:camera>
              <a:lightRig rig="legacyNormal2" dir="t"/>
            </a:scene3d>
            <a:sp3d extrusionH="354000" prstMaterial="legacyMatte">
              <a:extrusionClr>
                <a:srgbClr val="939676"/>
              </a:extrusionClr>
            </a:sp3d>
          </a:bodyPr>
          <a:lstStyle/>
          <a:p>
            <a:pPr algn="ctr"/>
            <a:r>
              <a:rPr lang="en-GB" sz="1200" kern="10" dirty="0">
                <a:ln w="9525">
                  <a:miter lim="800000"/>
                  <a:headEnd/>
                  <a:tailEnd/>
                </a:ln>
                <a:gradFill rotWithShape="0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Security</a:t>
            </a:r>
          </a:p>
        </p:txBody>
      </p:sp>
    </p:spTree>
    <p:custDataLst>
      <p:tags r:id="rId1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7" dur="500" fill="hold"/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606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606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606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606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606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606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606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606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000" fill="hold"/>
                                        <p:tgtEl>
                                          <p:spTgt spid="606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1" grpId="0" uiExpand="1" build="p" autoUpdateAnimBg="0" advAuto="0"/>
      <p:bldP spid="606211" grpId="1" build="p"/>
      <p:bldP spid="606215" grpId="0" autoUpdateAnimBg="0"/>
      <p:bldP spid="606216" grpId="0" uiExpand="1" build="p" bldLvl="5" autoUpdateAnimBg="0"/>
      <p:bldP spid="6062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seven?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180001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to Problem Seven:</a:t>
            </a:r>
          </a:p>
        </p:txBody>
      </p:sp>
      <p:sp>
        <p:nvSpPr>
          <p:cNvPr id="609283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464803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Animation!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Don’t over do it!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Remember the objectives of any presentation are: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A50021"/>
                </a:solidFill>
              </a:rPr>
              <a:t>To inform:</a:t>
            </a:r>
            <a:r>
              <a:rPr lang="en-US" sz="2400" dirty="0"/>
              <a:t> Teach people something new?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A50021"/>
                </a:solidFill>
              </a:rPr>
              <a:t>To Persuade:</a:t>
            </a:r>
            <a:r>
              <a:rPr lang="en-US" sz="2400" dirty="0"/>
              <a:t> Change people’s view.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A50021"/>
                </a:solidFill>
              </a:rPr>
              <a:t>To entertain:</a:t>
            </a:r>
            <a:r>
              <a:rPr lang="en-US" sz="2400" dirty="0"/>
              <a:t>  Keep people’s attention.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05283461-43FD-4A67-9955-2D098733E633}" type="slidenum">
              <a:rPr lang="en-US"/>
              <a:pPr/>
              <a:t>35</a:t>
            </a:fld>
            <a:endParaRPr lang="en-US" sz="1400"/>
          </a:p>
        </p:txBody>
      </p:sp>
      <p:pic>
        <p:nvPicPr>
          <p:cNvPr id="7170" name="Picture 2" descr="http://churchoffacebook.files.wordpress.com/2011/09/bored-audience_michael-cogliantry-e13166215081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132856"/>
            <a:ext cx="3357586" cy="20995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59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9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9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9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9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9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9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9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9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3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8?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36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01" y="1340768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4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37</a:t>
            </a:fld>
            <a:endParaRPr lang="en-US" sz="1400"/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7939" y="1687886"/>
            <a:ext cx="6054725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Steps in Risk Management:</a:t>
            </a:r>
          </a:p>
          <a:p>
            <a:pPr lvl="1">
              <a:lnSpc>
                <a:spcPct val="90000"/>
              </a:lnSpc>
            </a:pPr>
            <a:r>
              <a:rPr lang="en-US" sz="2216" dirty="0"/>
              <a:t>Identification</a:t>
            </a:r>
          </a:p>
          <a:p>
            <a:pPr lvl="1">
              <a:lnSpc>
                <a:spcPct val="90000"/>
              </a:lnSpc>
            </a:pPr>
            <a:r>
              <a:rPr lang="en-US" sz="2216" dirty="0"/>
              <a:t>Analysis of risk</a:t>
            </a:r>
          </a:p>
          <a:p>
            <a:pPr lvl="2">
              <a:lnSpc>
                <a:spcPct val="90000"/>
              </a:lnSpc>
            </a:pPr>
            <a:r>
              <a:rPr lang="en-US" sz="2031" dirty="0"/>
              <a:t>Qualitative and Quantitative </a:t>
            </a:r>
            <a:endParaRPr lang="en-US" sz="2216" dirty="0"/>
          </a:p>
          <a:p>
            <a:pPr lvl="1">
              <a:lnSpc>
                <a:spcPct val="90000"/>
              </a:lnSpc>
            </a:pPr>
            <a:r>
              <a:rPr lang="en-US" sz="2216" dirty="0"/>
              <a:t>Planning of measures</a:t>
            </a:r>
          </a:p>
          <a:p>
            <a:pPr lvl="1">
              <a:lnSpc>
                <a:spcPct val="90000"/>
              </a:lnSpc>
            </a:pPr>
            <a:r>
              <a:rPr lang="en-US" sz="2216" dirty="0"/>
              <a:t>Monitoring and control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And this whole process relies on a good communication system in place that is central to the process.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All four steps work together, provided it is linked together right through good communication.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9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1E7F-9F91-8776-497A-DF13B7F3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097D-8BC0-1CF2-967F-549D2797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issue here?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2B02C-41B1-833C-5724-2B750129E4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366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1E7F-9F91-8776-497A-DF13B7F3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Death by PowerPoint!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097D-8BC0-1CF2-967F-549D2797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When explaining a process, do not use bullet points</a:t>
            </a:r>
          </a:p>
          <a:p>
            <a:r>
              <a:rPr lang="en-GB" sz="2400" dirty="0"/>
              <a:t>Why not put this in a diagram?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2B02C-41B1-833C-5724-2B750129E4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E484-253D-0F5D-9B8E-01BA6B67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01801"/>
            <a:ext cx="537182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1?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7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40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376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41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71D9BF-6A76-E001-14F2-DB527A3CC03D}"/>
              </a:ext>
            </a:extLst>
          </p:cNvPr>
          <p:cNvSpPr/>
          <p:nvPr/>
        </p:nvSpPr>
        <p:spPr bwMode="auto">
          <a:xfrm>
            <a:off x="2699792" y="1143000"/>
            <a:ext cx="2880320" cy="8247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2007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42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71D9BF-6A76-E001-14F2-DB527A3CC03D}"/>
              </a:ext>
            </a:extLst>
          </p:cNvPr>
          <p:cNvSpPr/>
          <p:nvPr/>
        </p:nvSpPr>
        <p:spPr bwMode="auto">
          <a:xfrm>
            <a:off x="2915816" y="2348880"/>
            <a:ext cx="2520280" cy="75273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2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43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71D9BF-6A76-E001-14F2-DB527A3CC03D}"/>
              </a:ext>
            </a:extLst>
          </p:cNvPr>
          <p:cNvSpPr/>
          <p:nvPr/>
        </p:nvSpPr>
        <p:spPr bwMode="auto">
          <a:xfrm>
            <a:off x="5580112" y="4077072"/>
            <a:ext cx="2448272" cy="7200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874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44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71D9BF-6A76-E001-14F2-DB527A3CC03D}"/>
              </a:ext>
            </a:extLst>
          </p:cNvPr>
          <p:cNvSpPr/>
          <p:nvPr/>
        </p:nvSpPr>
        <p:spPr bwMode="auto">
          <a:xfrm>
            <a:off x="2771800" y="5988431"/>
            <a:ext cx="2808312" cy="8247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868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45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71D9BF-6A76-E001-14F2-DB527A3CC03D}"/>
              </a:ext>
            </a:extLst>
          </p:cNvPr>
          <p:cNvSpPr/>
          <p:nvPr/>
        </p:nvSpPr>
        <p:spPr bwMode="auto">
          <a:xfrm>
            <a:off x="511717" y="4015717"/>
            <a:ext cx="2404099" cy="8247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64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27" y="0"/>
            <a:ext cx="8229600" cy="1143000"/>
          </a:xfrm>
        </p:spPr>
        <p:txBody>
          <a:bodyPr/>
          <a:lstStyle/>
          <a:p>
            <a:r>
              <a:rPr lang="en-US" dirty="0"/>
              <a:t>Mitigating Risks: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46</a:t>
            </a:fld>
            <a:endParaRPr lang="en-US" sz="1400"/>
          </a:p>
        </p:txBody>
      </p:sp>
      <p:pic>
        <p:nvPicPr>
          <p:cNvPr id="1026" name="Picture 2" descr="Identify risks successfully with brainstorming">
            <a:extLst>
              <a:ext uri="{FF2B5EF4-FFF2-40B4-BE49-F238E27FC236}">
                <a16:creationId xmlns:a16="http://schemas.microsoft.com/office/drawing/2014/main" id="{4C684B9E-A48D-7B29-52C9-FD4FE4E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7" y="1173435"/>
            <a:ext cx="7621859" cy="56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434E36-1E62-BE74-4AAE-CAFD286F5B3B}"/>
              </a:ext>
            </a:extLst>
          </p:cNvPr>
          <p:cNvSpPr/>
          <p:nvPr/>
        </p:nvSpPr>
        <p:spPr>
          <a:xfrm>
            <a:off x="3203848" y="3861048"/>
            <a:ext cx="2088232" cy="10081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751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9?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47</a:t>
            </a:fld>
            <a:endParaRPr lang="en-GB"/>
          </a:p>
        </p:txBody>
      </p:sp>
      <p:pic>
        <p:nvPicPr>
          <p:cNvPr id="2050" name="Picture 2" descr="Ready, Set, Action! S1 Ep13 | sooka">
            <a:extLst>
              <a:ext uri="{FF2B5EF4-FFF2-40B4-BE49-F238E27FC236}">
                <a16:creationId xmlns:a16="http://schemas.microsoft.com/office/drawing/2014/main" id="{94376586-0D99-7E89-3B82-3887B79D2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9401" r="24800" b="16401"/>
          <a:stretch/>
        </p:blipFill>
        <p:spPr bwMode="auto">
          <a:xfrm>
            <a:off x="2411760" y="2060848"/>
            <a:ext cx="4032448" cy="30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Number 9: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94B99D98-4FB8-4031-8D47-7688E9B80BAB}" type="slidenum">
              <a:rPr lang="en-US"/>
              <a:pPr/>
              <a:t>48</a:t>
            </a:fld>
            <a:endParaRPr lang="en-US" sz="1400"/>
          </a:p>
        </p:txBody>
      </p:sp>
      <p:pic>
        <p:nvPicPr>
          <p:cNvPr id="2050" name="Picture 2" descr="Image result for security streetwise">
            <a:extLst>
              <a:ext uri="{FF2B5EF4-FFF2-40B4-BE49-F238E27FC236}">
                <a16:creationId xmlns:a16="http://schemas.microsoft.com/office/drawing/2014/main" id="{66461B14-8031-44EC-B288-A210EA99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22" y="482167"/>
            <a:ext cx="1901722" cy="1901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D04CC-1AC7-F793-BB40-1B59D7B554A5}"/>
              </a:ext>
            </a:extLst>
          </p:cNvPr>
          <p:cNvSpPr txBox="1"/>
          <p:nvPr/>
        </p:nvSpPr>
        <p:spPr>
          <a:xfrm>
            <a:off x="323511" y="1484784"/>
            <a:ext cx="651023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/>
              <a:t>Security: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/>
              <a:t>Is the protection of personal or organizational content.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/>
              <a:t>It protects our privacy.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/>
              <a:t>It costs companies lots of money.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/>
              <a:t>Since 2002, researchers have been investigating better ways to improve our security.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/>
              <a:t>Hackers have a variety of interests: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Financial gain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Just to impress 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10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 nine?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31836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Number 1: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Security:</a:t>
            </a:r>
          </a:p>
          <a:p>
            <a:pPr lvl="1"/>
            <a:r>
              <a:rPr lang="en-US" sz="2400" dirty="0"/>
              <a:t>Is the protection of personal or organizational content.</a:t>
            </a:r>
          </a:p>
          <a:p>
            <a:pPr lvl="1"/>
            <a:r>
              <a:rPr lang="en-US" sz="2400" dirty="0"/>
              <a:t>It protects our privacy.</a:t>
            </a:r>
          </a:p>
          <a:p>
            <a:pPr lvl="1"/>
            <a:r>
              <a:rPr lang="en-US" sz="2400" dirty="0"/>
              <a:t>It costs companies lots of money.</a:t>
            </a:r>
          </a:p>
          <a:p>
            <a:pPr lvl="1"/>
            <a:r>
              <a:rPr lang="en-US" sz="2400" dirty="0"/>
              <a:t>Since 2002, researchers have been investigating better ways to improve our security.</a:t>
            </a:r>
          </a:p>
          <a:p>
            <a:pPr lvl="1"/>
            <a:r>
              <a:rPr lang="en-US" sz="2400" dirty="0"/>
              <a:t>Hackers have a variety of interests:</a:t>
            </a:r>
          </a:p>
          <a:p>
            <a:pPr lvl="2"/>
            <a:r>
              <a:rPr lang="en-US" sz="2000" dirty="0"/>
              <a:t>Financial gain</a:t>
            </a:r>
          </a:p>
          <a:p>
            <a:pPr lvl="2"/>
            <a:r>
              <a:rPr lang="en-US" sz="2000" dirty="0"/>
              <a:t>Just to impress us!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5</a:t>
            </a:fld>
            <a:endParaRPr lang="en-US" sz="1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413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20BB-7BD4-4B93-AC8A-A11E4ACE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Dress code for a presentation: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F6F3-752C-9111-978F-4CF209B32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F5B93-E47B-084B-9D84-FC23E13C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23923" r="26375" b="36961"/>
          <a:stretch/>
        </p:blipFill>
        <p:spPr>
          <a:xfrm>
            <a:off x="107504" y="908720"/>
            <a:ext cx="8816975" cy="4176464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49AAB3DA-AE64-A83A-B12B-C2330C1F67AC}"/>
              </a:ext>
            </a:extLst>
          </p:cNvPr>
          <p:cNvSpPr/>
          <p:nvPr/>
        </p:nvSpPr>
        <p:spPr bwMode="auto">
          <a:xfrm>
            <a:off x="2915816" y="4941168"/>
            <a:ext cx="1512168" cy="1296144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FA9A-F652-321B-2113-6210DBEA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9AAB3DA-AE64-A83A-B12B-C2330C1F67AC}"/>
              </a:ext>
            </a:extLst>
          </p:cNvPr>
          <p:cNvSpPr/>
          <p:nvPr/>
        </p:nvSpPr>
        <p:spPr bwMode="auto">
          <a:xfrm>
            <a:off x="3598522" y="5301208"/>
            <a:ext cx="1512168" cy="1296144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514FF-C698-6543-BC71-F596140C0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0" t="25371" r="16926" b="32615"/>
          <a:stretch/>
        </p:blipFill>
        <p:spPr>
          <a:xfrm>
            <a:off x="323528" y="1052736"/>
            <a:ext cx="8229600" cy="4114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C315F94-DC98-75B6-CE93-69B79A0A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Dress code for a presentation:</a:t>
            </a:r>
          </a:p>
        </p:txBody>
      </p:sp>
    </p:spTree>
    <p:extLst>
      <p:ext uri="{BB962C8B-B14F-4D97-AF65-F5344CB8AC3E}">
        <p14:creationId xmlns:p14="http://schemas.microsoft.com/office/powerpoint/2010/main" val="62156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of Reading cards</a:t>
            </a:r>
          </a:p>
        </p:txBody>
      </p:sp>
      <p:sp>
        <p:nvSpPr>
          <p:cNvPr id="612356" name="Rectangle 4"/>
          <p:cNvSpPr>
            <a:spLocks noGrp="1" noChangeArrowheads="1"/>
          </p:cNvSpPr>
          <p:nvPr>
            <p:ph idx="1"/>
          </p:nvPr>
        </p:nvSpPr>
        <p:spPr>
          <a:xfrm>
            <a:off x="4572000" y="1500174"/>
            <a:ext cx="4157634" cy="4525963"/>
          </a:xfrm>
        </p:spPr>
        <p:txBody>
          <a:bodyPr/>
          <a:lstStyle/>
          <a:p>
            <a:r>
              <a:rPr lang="en-GB" sz="2800" dirty="0"/>
              <a:t>Notice:</a:t>
            </a:r>
          </a:p>
          <a:p>
            <a:pPr lvl="1"/>
            <a:r>
              <a:rPr lang="en-GB" sz="1800" dirty="0"/>
              <a:t>Emphasis on smile to start the lecture.</a:t>
            </a:r>
          </a:p>
          <a:p>
            <a:pPr lvl="1"/>
            <a:r>
              <a:rPr lang="en-GB" sz="1800" dirty="0"/>
              <a:t>Notes on content as well as delivery</a:t>
            </a:r>
          </a:p>
          <a:p>
            <a:pPr lvl="1"/>
            <a:r>
              <a:rPr lang="en-GB" sz="1800" dirty="0"/>
              <a:t>You can point out examples you want to focus on and references.</a:t>
            </a:r>
          </a:p>
          <a:p>
            <a:pPr lvl="1"/>
            <a:r>
              <a:rPr lang="en-GB" sz="1800" dirty="0"/>
              <a:t>Remember not to use these a reading points</a:t>
            </a:r>
          </a:p>
          <a:p>
            <a:pPr>
              <a:buFont typeface="Wingdings" pitchFamily="2" charset="2"/>
              <a:buNone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5F6CECFA-CD35-4FDD-B855-463C6ED280E7}" type="slidenum">
              <a:rPr lang="en-US"/>
              <a:pPr/>
              <a:t>52</a:t>
            </a:fld>
            <a:endParaRPr lang="en-US" sz="1400"/>
          </a:p>
        </p:txBody>
      </p:sp>
      <p:pic>
        <p:nvPicPr>
          <p:cNvPr id="612358" name="Picture 6" descr="ReadingCards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9512" y="1963879"/>
            <a:ext cx="4468813" cy="463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6" grpId="0" build="p" bldLvl="5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practice?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>
          <a:xfrm>
            <a:off x="489612" y="1417638"/>
            <a:ext cx="8392446" cy="4525963"/>
          </a:xfrm>
        </p:spPr>
        <p:txBody>
          <a:bodyPr>
            <a:noAutofit/>
          </a:bodyPr>
          <a:lstStyle/>
          <a:p>
            <a:r>
              <a:rPr lang="en-US" sz="2200" dirty="0"/>
              <a:t>Design your presentation to be:</a:t>
            </a:r>
          </a:p>
          <a:p>
            <a:pPr lvl="1"/>
            <a:r>
              <a:rPr lang="en-US" sz="2200" dirty="0"/>
              <a:t>Persuasive </a:t>
            </a:r>
          </a:p>
          <a:p>
            <a:pPr lvl="1"/>
            <a:r>
              <a:rPr lang="en-US" sz="2200" dirty="0"/>
              <a:t>Informative</a:t>
            </a:r>
          </a:p>
          <a:p>
            <a:pPr lvl="1"/>
            <a:r>
              <a:rPr lang="en-US" sz="2200" dirty="0"/>
              <a:t>Entertaining</a:t>
            </a:r>
          </a:p>
          <a:p>
            <a:r>
              <a:rPr lang="en-US" sz="2200" dirty="0"/>
              <a:t>For lectures, I plan them to be</a:t>
            </a:r>
            <a:r>
              <a:rPr lang="en-US" sz="2200"/>
              <a:t>: </a:t>
            </a:r>
            <a:r>
              <a:rPr lang="en-US" sz="2200" dirty="0"/>
              <a:t>2</a:t>
            </a:r>
            <a:r>
              <a:rPr lang="en-US" sz="2200"/>
              <a:t>0%, 70</a:t>
            </a:r>
            <a:r>
              <a:rPr lang="en-US" sz="2200" dirty="0"/>
              <a:t>%, and 10%.</a:t>
            </a:r>
          </a:p>
          <a:p>
            <a:r>
              <a:rPr lang="en-US" sz="2200" dirty="0"/>
              <a:t>Have a balance:</a:t>
            </a:r>
          </a:p>
          <a:p>
            <a:pPr lvl="1"/>
            <a:r>
              <a:rPr lang="en-US" sz="1800" dirty="0"/>
              <a:t>Did you notice how my lectures are structured?</a:t>
            </a:r>
          </a:p>
          <a:p>
            <a:pPr lvl="2"/>
            <a:r>
              <a:rPr lang="en-US" sz="1400" dirty="0"/>
              <a:t>This is important for your assignment.</a:t>
            </a:r>
          </a:p>
          <a:p>
            <a:pPr lvl="2"/>
            <a:r>
              <a:rPr lang="en-US" sz="1400" dirty="0"/>
              <a:t>This is an important skill.</a:t>
            </a:r>
          </a:p>
          <a:p>
            <a:pPr lvl="2"/>
            <a:r>
              <a:rPr lang="en-US" sz="1400" dirty="0"/>
              <a:t>Then the content….</a:t>
            </a:r>
          </a:p>
          <a:p>
            <a:pPr lvl="2"/>
            <a:r>
              <a:rPr lang="en-US" sz="1400" dirty="0"/>
              <a:t>Include interactivity with some of the questions, animations, and images.</a:t>
            </a:r>
          </a:p>
          <a:p>
            <a:pPr lvl="1">
              <a:buFont typeface="Wingdings" pitchFamily="2" charset="2"/>
              <a:buNone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229600" y="6413500"/>
            <a:ext cx="914400" cy="457200"/>
          </a:xfrm>
          <a:prstGeom prst="rect">
            <a:avLst/>
          </a:prstGeom>
        </p:spPr>
        <p:txBody>
          <a:bodyPr/>
          <a:lstStyle/>
          <a:p>
            <a:fld id="{D142897F-7790-4304-A355-F0A0E8F9B1C6}" type="slidenum">
              <a:rPr lang="en-US"/>
              <a:pPr/>
              <a:t>53</a:t>
            </a:fld>
            <a:endParaRPr lang="en-US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08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608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08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08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08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608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608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59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practice?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8229600" cy="459312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Key points: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Be loud and project your voice.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Maintain eye contact and flow movement.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Do not read from the slides!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Do not read from a paper or phone.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Rehearse your presentation many times!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Do not overdo the animation.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When presenting in groups, rehearse and agree to take turns.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Dress for the occasion</a:t>
            </a:r>
          </a:p>
          <a:p>
            <a:r>
              <a:rPr lang="en-US" sz="2400" dirty="0"/>
              <a:t>Bring a drink with you!</a:t>
            </a:r>
          </a:p>
          <a:p>
            <a:pPr lvl="1">
              <a:buFont typeface="Wingdings" pitchFamily="2" charset="2"/>
              <a:buNone/>
            </a:pPr>
            <a:endParaRPr lang="en-US" sz="2400" dirty="0"/>
          </a:p>
          <a:p>
            <a:pPr algn="r"/>
            <a:r>
              <a:rPr lang="en-US" sz="2800" dirty="0"/>
              <a:t>All the best of luck!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91" y="332656"/>
            <a:ext cx="538346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92" kern="1200">
                <a:solidFill>
                  <a:schemeClr val="tx1">
                    <a:tint val="75000"/>
                  </a:schemeClr>
                </a:solidFill>
                <a:latin typeface="Calibri"/>
                <a:ea typeface="Calibri"/>
                <a:cs typeface="Calibri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9E9F5D58-6BED-4D06-8A51-819B727B8DAA}" type="slidenum">
              <a:rPr lang="en-GB" smtClean="0"/>
              <a:pPr/>
              <a:t>54</a:t>
            </a:fld>
            <a:endParaRPr lang="en-US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08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608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08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08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08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608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608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5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DD3C-7EEA-4F36-A5A2-7107D841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F1C7-74A2-4451-BC6D-5DEA94E5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What is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379647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to problem one:</a:t>
            </a:r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5512126" cy="4525963"/>
          </a:xfrm>
        </p:spPr>
        <p:txBody>
          <a:bodyPr>
            <a:normAutofit/>
          </a:bodyPr>
          <a:lstStyle/>
          <a:p>
            <a:r>
              <a:rPr lang="en-US" sz="2800" dirty="0"/>
              <a:t>Voice:</a:t>
            </a:r>
          </a:p>
          <a:p>
            <a:pPr lvl="1"/>
            <a:r>
              <a:rPr lang="en-US" sz="2400" dirty="0"/>
              <a:t>Low cannot be heard.</a:t>
            </a:r>
          </a:p>
          <a:p>
            <a:pPr lvl="1"/>
            <a:r>
              <a:rPr lang="en-US" sz="2400" dirty="0"/>
              <a:t>Monotonous (BORING).</a:t>
            </a:r>
          </a:p>
          <a:p>
            <a:pPr lvl="1"/>
            <a:r>
              <a:rPr lang="en-US" sz="2400" dirty="0"/>
              <a:t>&amp; Talking to myself.</a:t>
            </a:r>
          </a:p>
          <a:p>
            <a:r>
              <a:rPr lang="en-US" sz="2800" dirty="0"/>
              <a:t>Lack of images, diagrams, or anything that can help convey the message</a:t>
            </a:r>
            <a:r>
              <a:rPr lang="en-US" sz="3000" dirty="0"/>
              <a:t>.</a:t>
            </a:r>
          </a:p>
          <a:p>
            <a:pPr>
              <a:buFont typeface="Wingdings" pitchFamily="2" charset="2"/>
              <a:buNone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A50EFD27-EA7A-4208-AE95-655A6900F7D8}" type="slidenum">
              <a:rPr lang="en-US"/>
              <a:pPr/>
              <a:t>7</a:t>
            </a:fld>
            <a:endParaRPr lang="en-US" sz="1400"/>
          </a:p>
        </p:txBody>
      </p:sp>
      <p:pic>
        <p:nvPicPr>
          <p:cNvPr id="27650" name="Picture 2" descr="http://www.sequenceweb.co.uk/resources/image/Poor%20presenta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431662"/>
            <a:ext cx="2699792" cy="17966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5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3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A1DD-21B6-7416-5D0D-C77AB86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ready for problem 2?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7755-697E-AD21-0696-BDB92074A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5838" y="333375"/>
            <a:ext cx="538162" cy="358775"/>
          </a:xfrm>
        </p:spPr>
        <p:txBody>
          <a:bodyPr/>
          <a:lstStyle/>
          <a:p>
            <a:fld id="{9E9F5D58-6BED-4D06-8A51-819B727B8DAA}" type="slidenum">
              <a:rPr lang="en-GB" smtClean="0"/>
              <a:t>8</a:t>
            </a:fld>
            <a:endParaRPr lang="en-GB"/>
          </a:p>
        </p:txBody>
      </p:sp>
      <p:pic>
        <p:nvPicPr>
          <p:cNvPr id="1026" name="Picture 2" descr="Quiet on the Set…Ready…Action! | Carp's Corner | Sean Carpenter">
            <a:extLst>
              <a:ext uri="{FF2B5EF4-FFF2-40B4-BE49-F238E27FC236}">
                <a16:creationId xmlns:a16="http://schemas.microsoft.com/office/drawing/2014/main" id="{6BE74328-BC3F-0E8E-706C-F13B78B1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01" y="1738594"/>
            <a:ext cx="3286998" cy="3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2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Number 2:</a:t>
            </a:r>
          </a:p>
        </p:txBody>
      </p:sp>
      <p:pic>
        <p:nvPicPr>
          <p:cNvPr id="33794" name="Picture 2" descr="http://networksecuritysoftwar-e.com/wp-content/uploads/2010/12/network-security-software2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086679" y="235496"/>
            <a:ext cx="3089275" cy="2054039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6F9763B7-BB95-40B5-B8FC-F0541D405B31}" type="slidenum">
              <a:rPr lang="en-US"/>
              <a:pPr/>
              <a:t>9</a:t>
            </a:fld>
            <a:endParaRPr lang="en-US" sz="1400"/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1600"/>
            <a:ext cx="6948264" cy="4649788"/>
          </a:xfrm>
        </p:spPr>
        <p:txBody>
          <a:bodyPr/>
          <a:lstStyle/>
          <a:p>
            <a:r>
              <a:rPr lang="en-US" sz="2800" b="1" dirty="0"/>
              <a:t>Security:</a:t>
            </a:r>
          </a:p>
          <a:p>
            <a:pPr lvl="1"/>
            <a:r>
              <a:rPr lang="en-US" sz="2400" dirty="0"/>
              <a:t>Is the protection of personal or organizational content.</a:t>
            </a:r>
          </a:p>
          <a:p>
            <a:pPr lvl="1"/>
            <a:r>
              <a:rPr lang="en-US" sz="2400" dirty="0"/>
              <a:t>It protects our privacy.</a:t>
            </a:r>
          </a:p>
          <a:p>
            <a:pPr lvl="1"/>
            <a:r>
              <a:rPr lang="en-US" sz="2400" dirty="0"/>
              <a:t>It costs companies lots of money.</a:t>
            </a:r>
          </a:p>
          <a:p>
            <a:pPr lvl="1"/>
            <a:r>
              <a:rPr lang="en-US" sz="2400" dirty="0"/>
              <a:t>Since 2002, researchers have been investigating better ways to improve our security.</a:t>
            </a:r>
          </a:p>
          <a:p>
            <a:pPr lvl="1"/>
            <a:r>
              <a:rPr lang="en-US" sz="2400" dirty="0"/>
              <a:t>Hackers have a variety of interests:</a:t>
            </a:r>
          </a:p>
          <a:p>
            <a:pPr lvl="2"/>
            <a:r>
              <a:rPr lang="en-US" sz="2000" dirty="0"/>
              <a:t>Financial gain</a:t>
            </a:r>
          </a:p>
          <a:p>
            <a:pPr lvl="2"/>
            <a:r>
              <a:rPr lang="en-US" sz="2000" dirty="0"/>
              <a:t>Just to impress us!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 build="p" bldLvl="3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3.7|2.8|9.9|7.5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3.2|1.6|3.6|10.6|3.9|6.4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7|2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3|9.6|7.2|2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5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7.7|17.1|6.2|12.7|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3|12.7|41.6|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4|23.7|9.3|1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0.5|32.9|52.6|82.3|15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0.5|32.9|52.6|82.3|1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17.2|38.5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5|1.3|8.3|1.2|1.3|5.1|9|17|1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8.1|6.3|25.8|7.1|3.9|1.2|0.9|0.9|1|4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7|9.8|7.4|8.1|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8.8|8.5|4.6|5.9"/>
</p:tagLst>
</file>

<file path=ppt/theme/theme1.xml><?xml version="1.0" encoding="utf-8"?>
<a:theme xmlns:a="http://schemas.openxmlformats.org/drawingml/2006/main" name="Le Comber">
  <a:themeElements>
    <a:clrScheme name="Le Comb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 Comber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e Comb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 Comb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 Comb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 Comb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 Comb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 Comb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 Comb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1429</Words>
  <Application>Microsoft Office PowerPoint</Application>
  <PresentationFormat>On-screen Show (4:3)</PresentationFormat>
  <Paragraphs>294</Paragraphs>
  <Slides>54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Courier New</vt:lpstr>
      <vt:lpstr>Founders Grotesk Cond Bold</vt:lpstr>
      <vt:lpstr>Gill Sans</vt:lpstr>
      <vt:lpstr>Impact</vt:lpstr>
      <vt:lpstr>Times</vt:lpstr>
      <vt:lpstr>Wingdings</vt:lpstr>
      <vt:lpstr>Le Comber</vt:lpstr>
      <vt:lpstr>1_ACE Powerpoint template</vt:lpstr>
      <vt:lpstr>PowerPoint Presentation</vt:lpstr>
      <vt:lpstr>Why do you need presentation skills?</vt:lpstr>
      <vt:lpstr>What are we doing today?</vt:lpstr>
      <vt:lpstr>Are you ready for problem 1? </vt:lpstr>
      <vt:lpstr>Problem Number 1:</vt:lpstr>
      <vt:lpstr>What is the problem?</vt:lpstr>
      <vt:lpstr>Answer to problem one:</vt:lpstr>
      <vt:lpstr>Are you ready for problem 2? </vt:lpstr>
      <vt:lpstr>Problem Number 2:</vt:lpstr>
      <vt:lpstr>What is the problem two?</vt:lpstr>
      <vt:lpstr>Answer to problem Two:</vt:lpstr>
      <vt:lpstr>Eye contact</vt:lpstr>
      <vt:lpstr>Eye contact, even online!</vt:lpstr>
      <vt:lpstr>Eye contact</vt:lpstr>
      <vt:lpstr>Are you ready for problem 3? </vt:lpstr>
      <vt:lpstr>Problem Number 3:</vt:lpstr>
      <vt:lpstr>What is the problem three?</vt:lpstr>
      <vt:lpstr>Answer to Problem Three:</vt:lpstr>
      <vt:lpstr>Mitigating Risks:</vt:lpstr>
      <vt:lpstr>Are you ready for problem 4? </vt:lpstr>
      <vt:lpstr>Problem Number 4:</vt:lpstr>
      <vt:lpstr>What is the problem four?</vt:lpstr>
      <vt:lpstr>Answer to Problem four:</vt:lpstr>
      <vt:lpstr>Are you ready for problem 5? </vt:lpstr>
      <vt:lpstr>Problem Number 5: Group Presentation</vt:lpstr>
      <vt:lpstr>What is the problem five?</vt:lpstr>
      <vt:lpstr>Answer to Problem five:</vt:lpstr>
      <vt:lpstr>Are you ready for problem 6? </vt:lpstr>
      <vt:lpstr>Problem Number 6:</vt:lpstr>
      <vt:lpstr>What is the problem six?</vt:lpstr>
      <vt:lpstr>Answer to Problem six:</vt:lpstr>
      <vt:lpstr>Are you ready for problem 7? </vt:lpstr>
      <vt:lpstr>Problem Number 7</vt:lpstr>
      <vt:lpstr>What is the problem seven?</vt:lpstr>
      <vt:lpstr>Answer to Problem Seven:</vt:lpstr>
      <vt:lpstr>Are you ready for problem 8? </vt:lpstr>
      <vt:lpstr>Mitigating Risks:</vt:lpstr>
      <vt:lpstr>Problem 8</vt:lpstr>
      <vt:lpstr>Death by PowerPoint!</vt:lpstr>
      <vt:lpstr>Mitigating Risks:</vt:lpstr>
      <vt:lpstr>Mitigating Risks:</vt:lpstr>
      <vt:lpstr>Mitigating Risks:</vt:lpstr>
      <vt:lpstr>Mitigating Risks:</vt:lpstr>
      <vt:lpstr>Mitigating Risks:</vt:lpstr>
      <vt:lpstr>Mitigating Risks:</vt:lpstr>
      <vt:lpstr>Mitigating Risks:</vt:lpstr>
      <vt:lpstr>Are you ready for problem 9? </vt:lpstr>
      <vt:lpstr>Problem Number 9:</vt:lpstr>
      <vt:lpstr>What is the problem nine?</vt:lpstr>
      <vt:lpstr>Dress code for a presentation:</vt:lpstr>
      <vt:lpstr>Dress code for a presentation:</vt:lpstr>
      <vt:lpstr>Example of Reading cards</vt:lpstr>
      <vt:lpstr>How to practice?</vt:lpstr>
      <vt:lpstr>How to practice?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Fadi</cp:lastModifiedBy>
  <cp:revision>30</cp:revision>
  <cp:lastPrinted>2023-03-06T08:39:38Z</cp:lastPrinted>
  <dcterms:created xsi:type="dcterms:W3CDTF">2021-02-21T10:37:13Z</dcterms:created>
  <dcterms:modified xsi:type="dcterms:W3CDTF">2024-03-03T15:53:00Z</dcterms:modified>
</cp:coreProperties>
</file>